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9" r:id="rId2"/>
    <p:sldId id="658" r:id="rId3"/>
    <p:sldId id="727" r:id="rId4"/>
    <p:sldId id="747" r:id="rId5"/>
    <p:sldId id="742" r:id="rId6"/>
    <p:sldId id="749" r:id="rId7"/>
    <p:sldId id="748" r:id="rId8"/>
    <p:sldId id="750" r:id="rId9"/>
    <p:sldId id="282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os Vasiliou" initials="TV" lastIdx="1" clrIdx="0">
    <p:extLst>
      <p:ext uri="{19B8F6BF-5375-455C-9EA6-DF929625EA0E}">
        <p15:presenceInfo xmlns:p15="http://schemas.microsoft.com/office/powerpoint/2012/main" userId="eb89d014ba593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93B6"/>
    <a:srgbClr val="E85E5E"/>
    <a:srgbClr val="B3C9C0"/>
    <a:srgbClr val="546578"/>
    <a:srgbClr val="089C83"/>
    <a:srgbClr val="B21A1A"/>
    <a:srgbClr val="D54747"/>
    <a:srgbClr val="4A6E76"/>
    <a:srgbClr val="71A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9822" autoAdjust="0"/>
  </p:normalViewPr>
  <p:slideViewPr>
    <p:cSldViewPr snapToObjects="1">
      <p:cViewPr varScale="1">
        <p:scale>
          <a:sx n="83" d="100"/>
          <a:sy n="83" d="100"/>
        </p:scale>
        <p:origin x="69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35-4F47-8134-70096ABEBBEE}"/>
              </c:ext>
            </c:extLst>
          </c:dPt>
          <c:dPt>
            <c:idx val="1"/>
            <c:invertIfNegative val="0"/>
            <c:bubble3D val="0"/>
            <c:spPr>
              <a:solidFill>
                <a:srgbClr val="E85E5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D35-4F47-8134-70096ABEBBEE}"/>
              </c:ext>
            </c:extLst>
          </c:dPt>
          <c:dPt>
            <c:idx val="2"/>
            <c:invertIfNegative val="0"/>
            <c:bubble3D val="0"/>
            <c:spPr>
              <a:solidFill>
                <a:srgbClr val="E85E5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707-4225-8916-71FA229E039A}"/>
              </c:ext>
            </c:extLst>
          </c:dPt>
          <c:dPt>
            <c:idx val="3"/>
            <c:invertIfNegative val="0"/>
            <c:bubble3D val="0"/>
            <c:spPr>
              <a:solidFill>
                <a:srgbClr val="B3C9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707-4225-8916-71FA229E039A}"/>
              </c:ext>
            </c:extLst>
          </c:dPt>
          <c:dPt>
            <c:idx val="4"/>
            <c:invertIfNegative val="0"/>
            <c:bubble3D val="0"/>
            <c:spPr>
              <a:solidFill>
                <a:srgbClr val="B3C9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707-4225-8916-71FA229E03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ΔΞ / ΔΑ</c:v>
                </c:pt>
                <c:pt idx="1">
                  <c:v>Καθόλου</c:v>
                </c:pt>
                <c:pt idx="2">
                  <c:v>Όχι ιδιαίτερα</c:v>
                </c:pt>
                <c:pt idx="3">
                  <c:v>Αρκετά</c:v>
                </c:pt>
                <c:pt idx="4">
                  <c:v>Πολύ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23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5-4F47-8134-70096ABEB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0171408"/>
        <c:axId val="500173704"/>
      </c:barChart>
      <c:catAx>
        <c:axId val="50017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00173704"/>
        <c:crosses val="autoZero"/>
        <c:auto val="1"/>
        <c:lblAlgn val="ctr"/>
        <c:lblOffset val="100"/>
        <c:noMultiLvlLbl val="0"/>
      </c:catAx>
      <c:valAx>
        <c:axId val="500173704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50017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35-4F47-8134-70096ABEBBEE}"/>
              </c:ext>
            </c:extLst>
          </c:dPt>
          <c:dPt>
            <c:idx val="1"/>
            <c:invertIfNegative val="0"/>
            <c:bubble3D val="0"/>
            <c:spPr>
              <a:solidFill>
                <a:srgbClr val="E85E5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D35-4F47-8134-70096ABEBBEE}"/>
              </c:ext>
            </c:extLst>
          </c:dPt>
          <c:dPt>
            <c:idx val="2"/>
            <c:invertIfNegative val="0"/>
            <c:bubble3D val="0"/>
            <c:spPr>
              <a:solidFill>
                <a:srgbClr val="E85E5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707-4225-8916-71FA229E039A}"/>
              </c:ext>
            </c:extLst>
          </c:dPt>
          <c:dPt>
            <c:idx val="3"/>
            <c:invertIfNegative val="0"/>
            <c:bubble3D val="0"/>
            <c:spPr>
              <a:solidFill>
                <a:srgbClr val="B3C9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707-4225-8916-71FA229E039A}"/>
              </c:ext>
            </c:extLst>
          </c:dPt>
          <c:dPt>
            <c:idx val="4"/>
            <c:invertIfNegative val="0"/>
            <c:bubble3D val="0"/>
            <c:spPr>
              <a:solidFill>
                <a:srgbClr val="B3C9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707-4225-8916-71FA229E03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ΔΞ / ΔΑ</c:v>
                </c:pt>
                <c:pt idx="1">
                  <c:v>Καθόλου</c:v>
                </c:pt>
                <c:pt idx="2">
                  <c:v>Όχι ιδιαίτερα</c:v>
                </c:pt>
                <c:pt idx="3">
                  <c:v>Αρκετά</c:v>
                </c:pt>
                <c:pt idx="4">
                  <c:v>Πολύ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4</c:v>
                </c:pt>
                <c:pt idx="3">
                  <c:v>25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5-4F47-8134-70096ABEB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0171408"/>
        <c:axId val="500173704"/>
      </c:barChart>
      <c:catAx>
        <c:axId val="50017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00173704"/>
        <c:crosses val="autoZero"/>
        <c:auto val="1"/>
        <c:lblAlgn val="ctr"/>
        <c:lblOffset val="100"/>
        <c:noMultiLvlLbl val="0"/>
      </c:catAx>
      <c:valAx>
        <c:axId val="500173704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50017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35-4F47-8134-70096ABEBBEE}"/>
              </c:ext>
            </c:extLst>
          </c:dPt>
          <c:dPt>
            <c:idx val="1"/>
            <c:invertIfNegative val="0"/>
            <c:bubble3D val="0"/>
            <c:spPr>
              <a:solidFill>
                <a:srgbClr val="E85E5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D35-4F47-8134-70096ABEBBEE}"/>
              </c:ext>
            </c:extLst>
          </c:dPt>
          <c:dPt>
            <c:idx val="2"/>
            <c:invertIfNegative val="0"/>
            <c:bubble3D val="0"/>
            <c:spPr>
              <a:solidFill>
                <a:srgbClr val="E85E5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707-4225-8916-71FA229E039A}"/>
              </c:ext>
            </c:extLst>
          </c:dPt>
          <c:dPt>
            <c:idx val="3"/>
            <c:invertIfNegative val="0"/>
            <c:bubble3D val="0"/>
            <c:spPr>
              <a:solidFill>
                <a:srgbClr val="B3C9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707-4225-8916-71FA229E039A}"/>
              </c:ext>
            </c:extLst>
          </c:dPt>
          <c:dPt>
            <c:idx val="4"/>
            <c:invertIfNegative val="0"/>
            <c:bubble3D val="0"/>
            <c:spPr>
              <a:solidFill>
                <a:srgbClr val="B3C9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707-4225-8916-71FA229E03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ΔΞ / ΔΑ</c:v>
                </c:pt>
                <c:pt idx="1">
                  <c:v>Σίγουρα δεν το κάνει</c:v>
                </c:pt>
                <c:pt idx="2">
                  <c:v>Μάλλον δεν το κάνει</c:v>
                </c:pt>
                <c:pt idx="3">
                  <c:v>Μάλλον το κάνει</c:v>
                </c:pt>
                <c:pt idx="4">
                  <c:v>Σίγουρα το κάνει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1</c:v>
                </c:pt>
                <c:pt idx="1">
                  <c:v>48</c:v>
                </c:pt>
                <c:pt idx="2">
                  <c:v>31</c:v>
                </c:pt>
                <c:pt idx="3">
                  <c:v>13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5-4F47-8134-70096ABEB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0171408"/>
        <c:axId val="500173704"/>
      </c:barChart>
      <c:catAx>
        <c:axId val="50017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00173704"/>
        <c:crosses val="autoZero"/>
        <c:auto val="1"/>
        <c:lblAlgn val="ctr"/>
        <c:lblOffset val="100"/>
        <c:noMultiLvlLbl val="0"/>
      </c:catAx>
      <c:valAx>
        <c:axId val="500173704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50017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35-4F47-8134-70096ABEBBEE}"/>
              </c:ext>
            </c:extLst>
          </c:dPt>
          <c:dPt>
            <c:idx val="1"/>
            <c:invertIfNegative val="0"/>
            <c:bubble3D val="0"/>
            <c:spPr>
              <a:solidFill>
                <a:srgbClr val="E85E5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D35-4F47-8134-70096ABEBBE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707-4225-8916-71FA229E039A}"/>
              </c:ext>
            </c:extLst>
          </c:dPt>
          <c:dPt>
            <c:idx val="3"/>
            <c:invertIfNegative val="0"/>
            <c:bubble3D val="0"/>
            <c:spPr>
              <a:solidFill>
                <a:srgbClr val="B3C9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707-4225-8916-71FA229E03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ΔΞ / ΔΑ</c:v>
                </c:pt>
                <c:pt idx="1">
                  <c:v>Χειρότερα από τις περισσότερες χώρες της Ευρώπης</c:v>
                </c:pt>
                <c:pt idx="2">
                  <c:v>Το ίδιο, όπως και οι περισσότερες χώρες της Ευρώπης</c:v>
                </c:pt>
                <c:pt idx="3">
                  <c:v>Καλύτερα από τις περισσότερες χώρες της Ευρώπης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6</c:v>
                </c:pt>
                <c:pt idx="1">
                  <c:v>59</c:v>
                </c:pt>
                <c:pt idx="2">
                  <c:v>28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5-4F47-8134-70096ABEB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00171408"/>
        <c:axId val="500173704"/>
      </c:barChart>
      <c:catAx>
        <c:axId val="50017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500173704"/>
        <c:crosses val="autoZero"/>
        <c:auto val="1"/>
        <c:lblAlgn val="ctr"/>
        <c:lblOffset val="100"/>
        <c:noMultiLvlLbl val="0"/>
      </c:catAx>
      <c:valAx>
        <c:axId val="500173704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50017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6/10/2022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66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6/10/2022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8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6/10/2022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47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6/10/2022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2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6/10/2022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94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6/10/2022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02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6/10/2022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5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6/10/2022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8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6/10/2022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4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6/10/2022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2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6/10/2022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74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A645-2585-4842-9B32-7E1CA207D65A}" type="datetimeFigureOut">
              <a:rPr lang="el-GR" smtClean="0"/>
              <a:pPr/>
              <a:t>6/10/2022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9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4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37334F63-B061-40CE-90AA-3DF7F979B35C}"/>
              </a:ext>
            </a:extLst>
          </p:cNvPr>
          <p:cNvSpPr/>
          <p:nvPr/>
        </p:nvSpPr>
        <p:spPr>
          <a:xfrm>
            <a:off x="0" y="980728"/>
            <a:ext cx="12192000" cy="129614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159193" y="1381496"/>
            <a:ext cx="10851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ΕΡΩΤΗΣΗ ΤΗΣ ΕΒΔΟΜΑΔΑΣ</a:t>
            </a:r>
          </a:p>
        </p:txBody>
      </p:sp>
      <p:sp>
        <p:nvSpPr>
          <p:cNvPr id="24" name="TextBox 40">
            <a:extLst>
              <a:ext uri="{FF2B5EF4-FFF2-40B4-BE49-F238E27FC236}">
                <a16:creationId xmlns:a16="http://schemas.microsoft.com/office/drawing/2014/main" id="{164FCD38-71AE-415B-B53E-AAF3CF362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48" y="2389142"/>
            <a:ext cx="48026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>
                <a:latin typeface="Century Gothic" panose="020B0502020202020204" pitchFamily="34" charset="0"/>
                <a:cs typeface="Arial" charset="0"/>
              </a:rPr>
              <a:t>03 - 06</a:t>
            </a:r>
            <a:r>
              <a:rPr lang="el-GR" sz="2000" b="1" dirty="0">
                <a:latin typeface="Century Gothic" panose="020B0502020202020204" pitchFamily="34" charset="0"/>
                <a:cs typeface="Arial" charset="0"/>
              </a:rPr>
              <a:t> Οκτωβρίου 2022</a:t>
            </a:r>
          </a:p>
        </p:txBody>
      </p:sp>
      <p:pic>
        <p:nvPicPr>
          <p:cNvPr id="4" name="Εικόνα 3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66E6F2C4-1F68-4D7D-B9C5-34B4683FAA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33" y="5013176"/>
            <a:ext cx="3442556" cy="864096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5C34F08-3460-438A-B305-B7EC55957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2718627"/>
            <a:ext cx="10648230" cy="18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2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055" y="397237"/>
            <a:ext cx="4664120" cy="49868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η ταυτότητα της έρευνας</a:t>
            </a:r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444750" y="240823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1311276" y="2625361"/>
            <a:ext cx="487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Ποσοτική Έρευνα με OnLine συμπλήρωση δομημένου ερωτηματολογίου (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CAWI)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4" name="Picture 24" descr="people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57815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1311275" y="1628801"/>
            <a:ext cx="55048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ProRata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A.E. Εταιρεία Ερευνών Κοινής Γνώμης και Εφαρμογών Επικοινωνίας (Αριθμός Μητρώου ΕΣΡ: 56)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Εντολέας έρευνας: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newsbomb.gr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,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n-US" sz="105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DPG Digital Media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6" name="Picture 26" descr="letter.pn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628800"/>
            <a:ext cx="550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311276" y="3668786"/>
            <a:ext cx="47127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Πληθυσμός Στόχος: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Αναγνώστες του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website newsbomb.gr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8" name="Picture 30" descr="location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676750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1120775" y="150971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21" name="TextBox 33"/>
          <p:cNvSpPr txBox="1">
            <a:spLocks noChangeArrowheads="1"/>
          </p:cNvSpPr>
          <p:nvPr/>
        </p:nvSpPr>
        <p:spPr bwMode="auto">
          <a:xfrm>
            <a:off x="1311276" y="4808185"/>
            <a:ext cx="487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Γεωγραφική κάλυψη: Σύνολο της επικράτειας</a:t>
            </a:r>
          </a:p>
        </p:txBody>
      </p:sp>
      <p:pic>
        <p:nvPicPr>
          <p:cNvPr id="22" name="Picture 39" descr="calendar.png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80" y="3374256"/>
            <a:ext cx="5572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8112783" y="3573016"/>
            <a:ext cx="28258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03 - 06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Οκτωβρίου 2022</a:t>
            </a:r>
          </a:p>
        </p:txBody>
      </p:sp>
      <p:pic>
        <p:nvPicPr>
          <p:cNvPr id="24" name="Picture 44" descr="commerce.png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552137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5" descr="paint.png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613047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46"/>
          <p:cNvSpPr txBox="1">
            <a:spLocks noChangeArrowheads="1"/>
          </p:cNvSpPr>
          <p:nvPr/>
        </p:nvSpPr>
        <p:spPr bwMode="auto">
          <a:xfrm>
            <a:off x="1313786" y="5612980"/>
            <a:ext cx="5372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Μέγεθος δείγματος: 10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13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άτομα</a:t>
            </a:r>
          </a:p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Ελάχιστες βάσεις δείγματος: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62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άτομα</a:t>
            </a: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>
            <a:off x="8112783" y="1595326"/>
            <a:ext cx="33118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Δειγματοληψία κρίσης</a:t>
            </a: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Στάθμιση με την από κοινού κατανομή φύλου και ηλικίας βάσει της απογραφής του 2011</a:t>
            </a:r>
            <a:endParaRPr lang="en-US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Μέγιστο τυπικό σφάλμα: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+/- 3.1% σε διάστημα εμπιστοσύνης 95%</a:t>
            </a:r>
          </a:p>
        </p:txBody>
      </p:sp>
      <p:cxnSp>
        <p:nvCxnSpPr>
          <p:cNvPr id="30" name="Straight Connector 49"/>
          <p:cNvCxnSpPr>
            <a:cxnSpLocks/>
          </p:cNvCxnSpPr>
          <p:nvPr/>
        </p:nvCxnSpPr>
        <p:spPr>
          <a:xfrm>
            <a:off x="6918165" y="548680"/>
            <a:ext cx="0" cy="5852160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5" descr="icon.png"/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76160" y="209727"/>
            <a:ext cx="931449" cy="931449"/>
          </a:xfrm>
          <a:prstGeom prst="rect">
            <a:avLst/>
          </a:prstGeom>
        </p:spPr>
      </p:pic>
      <p:pic>
        <p:nvPicPr>
          <p:cNvPr id="35" name="Picture 50" descr="telephone.png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2093" y="2584413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04A9E1B2-6E22-4C80-874E-FEFD86BD6506}"/>
              </a:ext>
            </a:extLst>
          </p:cNvPr>
          <p:cNvGrpSpPr/>
          <p:nvPr/>
        </p:nvGrpSpPr>
        <p:grpSpPr>
          <a:xfrm>
            <a:off x="7595034" y="5333631"/>
            <a:ext cx="3018375" cy="668704"/>
            <a:chOff x="1822221" y="6024970"/>
            <a:chExt cx="3018375" cy="668704"/>
          </a:xfrm>
        </p:grpSpPr>
        <p:pic>
          <p:nvPicPr>
            <p:cNvPr id="37" name="Picture 10" descr="esomar icon.png">
              <a:extLst>
                <a:ext uri="{FF2B5EF4-FFF2-40B4-BE49-F238E27FC236}">
                  <a16:creationId xmlns:a16="http://schemas.microsoft.com/office/drawing/2014/main" id="{9E543100-8119-448D-A247-848E3AD0F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221" y="6024970"/>
              <a:ext cx="664453" cy="668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Ομάδα 37">
              <a:extLst>
                <a:ext uri="{FF2B5EF4-FFF2-40B4-BE49-F238E27FC236}">
                  <a16:creationId xmlns:a16="http://schemas.microsoft.com/office/drawing/2014/main" id="{4AB572FD-314A-4B1C-9893-EF2B8468F2B3}"/>
                </a:ext>
              </a:extLst>
            </p:cNvPr>
            <p:cNvGrpSpPr/>
            <p:nvPr/>
          </p:nvGrpSpPr>
          <p:grpSpPr>
            <a:xfrm>
              <a:off x="2674049" y="6171721"/>
              <a:ext cx="2166547" cy="521953"/>
              <a:chOff x="1067748" y="6229761"/>
              <a:chExt cx="2166547" cy="521953"/>
            </a:xfrm>
          </p:grpSpPr>
          <p:pic>
            <p:nvPicPr>
              <p:cNvPr id="39" name="Εικόνα 38">
                <a:extLst>
                  <a:ext uri="{FF2B5EF4-FFF2-40B4-BE49-F238E27FC236}">
                    <a16:creationId xmlns:a16="http://schemas.microsoft.com/office/drawing/2014/main" id="{8BBB63E6-E38B-446A-8DDB-C7DC444009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7748" y="6229761"/>
                <a:ext cx="822206" cy="478814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9A2C798-A627-4283-999B-1CE31B854FD6}"/>
                  </a:ext>
                </a:extLst>
              </p:cNvPr>
              <p:cNvSpPr txBox="1"/>
              <p:nvPr/>
            </p:nvSpPr>
            <p:spPr>
              <a:xfrm>
                <a:off x="1895355" y="6382382"/>
                <a:ext cx="1338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00" b="1" dirty="0">
                    <a:latin typeface="Century Gothic" panose="020B0502020202020204" pitchFamily="34" charset="0"/>
                  </a:rPr>
                  <a:t>ΕΝ </a:t>
                </a:r>
                <a:r>
                  <a:rPr lang="en-US" sz="900" b="1" dirty="0">
                    <a:latin typeface="Century Gothic" panose="020B0502020202020204" pitchFamily="34" charset="0"/>
                  </a:rPr>
                  <a:t>ISO 27001:2013</a:t>
                </a:r>
              </a:p>
              <a:p>
                <a:r>
                  <a:rPr lang="en-US" sz="900" b="1" dirty="0">
                    <a:latin typeface="Century Gothic" panose="020B0502020202020204" pitchFamily="34" charset="0"/>
                  </a:rPr>
                  <a:t>No.  20201210004539</a:t>
                </a:r>
                <a:endParaRPr lang="el-GR" sz="900" b="1" dirty="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48A6752-D34A-4E02-8424-028068BAA59F}"/>
              </a:ext>
            </a:extLst>
          </p:cNvPr>
          <p:cNvSpPr txBox="1"/>
          <p:nvPr/>
        </p:nvSpPr>
        <p:spPr>
          <a:xfrm>
            <a:off x="1" y="6512799"/>
            <a:ext cx="12211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i="1" dirty="0">
                <a:latin typeface="Century Gothic" panose="020B0502020202020204" pitchFamily="34" charset="0"/>
              </a:rPr>
              <a:t>Σημείωση</a:t>
            </a:r>
            <a:r>
              <a:rPr lang="en-US" sz="1000" b="1" i="1" dirty="0">
                <a:latin typeface="Century Gothic" panose="020B0502020202020204" pitchFamily="34" charset="0"/>
              </a:rPr>
              <a:t>: </a:t>
            </a:r>
            <a:r>
              <a:rPr lang="el-GR" sz="1000" b="1" i="1" dirty="0">
                <a:latin typeface="Century Gothic" panose="020B0502020202020204" pitchFamily="34" charset="0"/>
              </a:rPr>
              <a:t>Τα ποσοστά των κατανομών σε ορισμένες ερωτήσεις ενδέχεται να μην αθροίζουν στο 100% λόγω στρογγυλοποίησης στα ποσοστά των επιμέρους απαντήσεων.</a:t>
            </a:r>
            <a:endParaRPr lang="en-US" sz="1000" b="1" i="1" dirty="0">
              <a:latin typeface="Century Gothic" panose="020B050202020202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C3C4C55-BAE8-48DC-A210-56AD3BEAA19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086" y="4643160"/>
            <a:ext cx="2302344" cy="53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7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576357" y="188641"/>
            <a:ext cx="11500836" cy="6594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>
                <a:latin typeface="Century Gothic" pitchFamily="34" charset="0"/>
              </a:rPr>
              <a:t>Πόσο δυσκολεύει τα οικονομικά του νοικοκυριού που διαμένετε η άνοδος των τιμών </a:t>
            </a:r>
            <a:r>
              <a:rPr lang="el-GR" sz="2400" b="1" dirty="0">
                <a:solidFill>
                  <a:srgbClr val="C00000"/>
                </a:solidFill>
                <a:latin typeface="Century Gothic" pitchFamily="34" charset="0"/>
              </a:rPr>
              <a:t>στην ενέργεια</a:t>
            </a:r>
            <a:r>
              <a:rPr lang="el-GR" sz="2400" b="1" dirty="0">
                <a:latin typeface="Century Gothic" pitchFamily="34" charset="0"/>
              </a:rPr>
              <a:t> (πχ. ρεύμα, φυσικό αέριο); </a:t>
            </a: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91344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E512688C-D28E-557F-FAB5-6060703634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8620397"/>
              </p:ext>
            </p:extLst>
          </p:nvPr>
        </p:nvGraphicFramePr>
        <p:xfrm>
          <a:off x="767408" y="1196752"/>
          <a:ext cx="10369152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Δεξί άγκιστρο 1">
            <a:extLst>
              <a:ext uri="{FF2B5EF4-FFF2-40B4-BE49-F238E27FC236}">
                <a16:creationId xmlns:a16="http://schemas.microsoft.com/office/drawing/2014/main" id="{5ABB6744-64C7-A790-F49C-F5E6A35BD65F}"/>
              </a:ext>
            </a:extLst>
          </p:cNvPr>
          <p:cNvSpPr/>
          <p:nvPr/>
        </p:nvSpPr>
        <p:spPr>
          <a:xfrm>
            <a:off x="9390810" y="1700808"/>
            <a:ext cx="216024" cy="1008112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Δεξί άγκιστρο 2">
            <a:extLst>
              <a:ext uri="{FF2B5EF4-FFF2-40B4-BE49-F238E27FC236}">
                <a16:creationId xmlns:a16="http://schemas.microsoft.com/office/drawing/2014/main" id="{BEF4EF91-156C-958D-4DCA-1751FE95055D}"/>
              </a:ext>
            </a:extLst>
          </p:cNvPr>
          <p:cNvSpPr/>
          <p:nvPr/>
        </p:nvSpPr>
        <p:spPr>
          <a:xfrm>
            <a:off x="3503712" y="3608752"/>
            <a:ext cx="216024" cy="1008112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40">
            <a:extLst>
              <a:ext uri="{FF2B5EF4-FFF2-40B4-BE49-F238E27FC236}">
                <a16:creationId xmlns:a16="http://schemas.microsoft.com/office/drawing/2014/main" id="{3C2884E5-5E4C-E9EC-2730-ECE9B9418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0850" y="1912476"/>
            <a:ext cx="8816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l-GR" sz="2800" b="1" dirty="0">
                <a:latin typeface="Century Gothic" panose="020B0502020202020204" pitchFamily="34" charset="0"/>
                <a:cs typeface="Arial" charset="0"/>
              </a:rPr>
              <a:t>96</a:t>
            </a:r>
          </a:p>
        </p:txBody>
      </p:sp>
      <p:sp>
        <p:nvSpPr>
          <p:cNvPr id="6" name="TextBox 40">
            <a:extLst>
              <a:ext uri="{FF2B5EF4-FFF2-40B4-BE49-F238E27FC236}">
                <a16:creationId xmlns:a16="http://schemas.microsoft.com/office/drawing/2014/main" id="{ECD6342E-664A-BBA1-5653-6A5444E1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1744" y="3851198"/>
            <a:ext cx="8816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l-GR" sz="2800" b="1" dirty="0">
                <a:latin typeface="Century Gothic" panose="020B0502020202020204" pitchFamily="34" charset="0"/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6976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576357" y="188641"/>
            <a:ext cx="11500836" cy="6594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>
                <a:latin typeface="Century Gothic" pitchFamily="34" charset="0"/>
              </a:rPr>
              <a:t>Πόσο δυσκολεύει τα οικονομικά του νοικοκυριού που διαμένετε η άνοδος των τιμών </a:t>
            </a:r>
            <a:r>
              <a:rPr lang="el-GR" sz="2400" b="1" dirty="0">
                <a:solidFill>
                  <a:srgbClr val="C00000"/>
                </a:solidFill>
                <a:latin typeface="Century Gothic" pitchFamily="34" charset="0"/>
              </a:rPr>
              <a:t>στα καταναλωτικά αγαθά </a:t>
            </a:r>
            <a:r>
              <a:rPr lang="el-GR" sz="2400" b="1" dirty="0">
                <a:latin typeface="Century Gothic" pitchFamily="34" charset="0"/>
              </a:rPr>
              <a:t>(πχ. </a:t>
            </a:r>
            <a:r>
              <a:rPr lang="el-GR" sz="2400" b="1" dirty="0" err="1">
                <a:latin typeface="Century Gothic" pitchFamily="34" charset="0"/>
              </a:rPr>
              <a:t>supermarket</a:t>
            </a:r>
            <a:r>
              <a:rPr lang="el-GR" sz="2400" b="1" dirty="0">
                <a:latin typeface="Century Gothic" pitchFamily="34" charset="0"/>
              </a:rPr>
              <a:t>);</a:t>
            </a: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91344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E512688C-D28E-557F-FAB5-6060703634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7676128"/>
              </p:ext>
            </p:extLst>
          </p:nvPr>
        </p:nvGraphicFramePr>
        <p:xfrm>
          <a:off x="767408" y="1196752"/>
          <a:ext cx="10369152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Δεξί άγκιστρο 1">
            <a:extLst>
              <a:ext uri="{FF2B5EF4-FFF2-40B4-BE49-F238E27FC236}">
                <a16:creationId xmlns:a16="http://schemas.microsoft.com/office/drawing/2014/main" id="{5ABB6744-64C7-A790-F49C-F5E6A35BD65F}"/>
              </a:ext>
            </a:extLst>
          </p:cNvPr>
          <p:cNvSpPr/>
          <p:nvPr/>
        </p:nvSpPr>
        <p:spPr>
          <a:xfrm>
            <a:off x="9048328" y="1700808"/>
            <a:ext cx="216024" cy="1008112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Δεξί άγκιστρο 2">
            <a:extLst>
              <a:ext uri="{FF2B5EF4-FFF2-40B4-BE49-F238E27FC236}">
                <a16:creationId xmlns:a16="http://schemas.microsoft.com/office/drawing/2014/main" id="{BEF4EF91-156C-958D-4DCA-1751FE95055D}"/>
              </a:ext>
            </a:extLst>
          </p:cNvPr>
          <p:cNvSpPr/>
          <p:nvPr/>
        </p:nvSpPr>
        <p:spPr>
          <a:xfrm>
            <a:off x="3702178" y="3608752"/>
            <a:ext cx="216024" cy="1008112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40">
            <a:extLst>
              <a:ext uri="{FF2B5EF4-FFF2-40B4-BE49-F238E27FC236}">
                <a16:creationId xmlns:a16="http://schemas.microsoft.com/office/drawing/2014/main" id="{3C2884E5-5E4C-E9EC-2730-ECE9B9418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8368" y="1912476"/>
            <a:ext cx="8816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l-GR" sz="2800" b="1" dirty="0">
                <a:latin typeface="Century Gothic" panose="020B0502020202020204" pitchFamily="34" charset="0"/>
                <a:cs typeface="Arial" charset="0"/>
              </a:rPr>
              <a:t>92</a:t>
            </a:r>
          </a:p>
        </p:txBody>
      </p:sp>
      <p:sp>
        <p:nvSpPr>
          <p:cNvPr id="6" name="TextBox 40">
            <a:extLst>
              <a:ext uri="{FF2B5EF4-FFF2-40B4-BE49-F238E27FC236}">
                <a16:creationId xmlns:a16="http://schemas.microsoft.com/office/drawing/2014/main" id="{ECD6342E-664A-BBA1-5653-6A5444E1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0210" y="3851198"/>
            <a:ext cx="8816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l-GR" sz="2800" b="1" dirty="0">
                <a:latin typeface="Century Gothic" panose="020B0502020202020204" pitchFamily="34" charset="0"/>
                <a:cs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41615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576357" y="81941"/>
            <a:ext cx="11500836" cy="7661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>
                <a:latin typeface="Century Gothic" pitchFamily="34" charset="0"/>
              </a:rPr>
              <a:t>Η ελληνική κυβέρνηση κάνει ή δεν κάνει το καλύτερο δυνατό για την αντιμετώπιση της ακρίβειας σε καταναλωτικά αγαθά και ενέργεια;</a:t>
            </a: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91344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E512688C-D28E-557F-FAB5-6060703634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6685668"/>
              </p:ext>
            </p:extLst>
          </p:nvPr>
        </p:nvGraphicFramePr>
        <p:xfrm>
          <a:off x="767408" y="1196752"/>
          <a:ext cx="10369152" cy="48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Δεξί άγκιστρο 1">
            <a:extLst>
              <a:ext uri="{FF2B5EF4-FFF2-40B4-BE49-F238E27FC236}">
                <a16:creationId xmlns:a16="http://schemas.microsoft.com/office/drawing/2014/main" id="{5ABB6744-64C7-A790-F49C-F5E6A35BD65F}"/>
              </a:ext>
            </a:extLst>
          </p:cNvPr>
          <p:cNvSpPr/>
          <p:nvPr/>
        </p:nvSpPr>
        <p:spPr>
          <a:xfrm>
            <a:off x="5735960" y="1700808"/>
            <a:ext cx="216024" cy="1008112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Δεξί άγκιστρο 2">
            <a:extLst>
              <a:ext uri="{FF2B5EF4-FFF2-40B4-BE49-F238E27FC236}">
                <a16:creationId xmlns:a16="http://schemas.microsoft.com/office/drawing/2014/main" id="{BEF4EF91-156C-958D-4DCA-1751FE95055D}"/>
              </a:ext>
            </a:extLst>
          </p:cNvPr>
          <p:cNvSpPr/>
          <p:nvPr/>
        </p:nvSpPr>
        <p:spPr>
          <a:xfrm>
            <a:off x="8022658" y="3608752"/>
            <a:ext cx="216024" cy="1008112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40">
            <a:extLst>
              <a:ext uri="{FF2B5EF4-FFF2-40B4-BE49-F238E27FC236}">
                <a16:creationId xmlns:a16="http://schemas.microsoft.com/office/drawing/2014/main" id="{3C2884E5-5E4C-E9EC-2730-ECE9B9418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912476"/>
            <a:ext cx="8816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l-GR" sz="2800" b="1" dirty="0">
                <a:latin typeface="Century Gothic" panose="020B0502020202020204" pitchFamily="34" charset="0"/>
                <a:cs typeface="Arial" charset="0"/>
              </a:rPr>
              <a:t>20</a:t>
            </a:r>
          </a:p>
        </p:txBody>
      </p:sp>
      <p:sp>
        <p:nvSpPr>
          <p:cNvPr id="6" name="TextBox 40">
            <a:extLst>
              <a:ext uri="{FF2B5EF4-FFF2-40B4-BE49-F238E27FC236}">
                <a16:creationId xmlns:a16="http://schemas.microsoft.com/office/drawing/2014/main" id="{ECD6342E-664A-BBA1-5653-6A5444E13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0690" y="3851198"/>
            <a:ext cx="8816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l-GR" sz="2800" b="1" dirty="0">
                <a:latin typeface="Century Gothic" panose="020B0502020202020204" pitchFamily="34" charset="0"/>
                <a:cs typeface="Arial" charset="0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1411243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91344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9" name="Πίνακας 2">
            <a:extLst>
              <a:ext uri="{FF2B5EF4-FFF2-40B4-BE49-F238E27FC236}">
                <a16:creationId xmlns:a16="http://schemas.microsoft.com/office/drawing/2014/main" id="{0391C5B0-F64E-5637-F24B-A1F3724CD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235499"/>
              </p:ext>
            </p:extLst>
          </p:nvPr>
        </p:nvGraphicFramePr>
        <p:xfrm>
          <a:off x="150723" y="1484784"/>
          <a:ext cx="11417886" cy="32668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5178">
                  <a:extLst>
                    <a:ext uri="{9D8B030D-6E8A-4147-A177-3AD203B41FA5}">
                      <a16:colId xmlns:a16="http://schemas.microsoft.com/office/drawing/2014/main" val="3104432126"/>
                    </a:ext>
                  </a:extLst>
                </a:gridCol>
                <a:gridCol w="1088079">
                  <a:extLst>
                    <a:ext uri="{9D8B030D-6E8A-4147-A177-3AD203B41FA5}">
                      <a16:colId xmlns:a16="http://schemas.microsoft.com/office/drawing/2014/main" val="3121351264"/>
                    </a:ext>
                  </a:extLst>
                </a:gridCol>
                <a:gridCol w="1106075">
                  <a:extLst>
                    <a:ext uri="{9D8B030D-6E8A-4147-A177-3AD203B41FA5}">
                      <a16:colId xmlns:a16="http://schemas.microsoft.com/office/drawing/2014/main" val="442353887"/>
                    </a:ext>
                  </a:extLst>
                </a:gridCol>
                <a:gridCol w="962329">
                  <a:extLst>
                    <a:ext uri="{9D8B030D-6E8A-4147-A177-3AD203B41FA5}">
                      <a16:colId xmlns:a16="http://schemas.microsoft.com/office/drawing/2014/main" val="688364387"/>
                    </a:ext>
                  </a:extLst>
                </a:gridCol>
                <a:gridCol w="962329">
                  <a:extLst>
                    <a:ext uri="{9D8B030D-6E8A-4147-A177-3AD203B41FA5}">
                      <a16:colId xmlns:a16="http://schemas.microsoft.com/office/drawing/2014/main" val="405870671"/>
                    </a:ext>
                  </a:extLst>
                </a:gridCol>
                <a:gridCol w="962329">
                  <a:extLst>
                    <a:ext uri="{9D8B030D-6E8A-4147-A177-3AD203B41FA5}">
                      <a16:colId xmlns:a16="http://schemas.microsoft.com/office/drawing/2014/main" val="1481454645"/>
                    </a:ext>
                  </a:extLst>
                </a:gridCol>
                <a:gridCol w="962329">
                  <a:extLst>
                    <a:ext uri="{9D8B030D-6E8A-4147-A177-3AD203B41FA5}">
                      <a16:colId xmlns:a16="http://schemas.microsoft.com/office/drawing/2014/main" val="2403613323"/>
                    </a:ext>
                  </a:extLst>
                </a:gridCol>
                <a:gridCol w="1208768">
                  <a:extLst>
                    <a:ext uri="{9D8B030D-6E8A-4147-A177-3AD203B41FA5}">
                      <a16:colId xmlns:a16="http://schemas.microsoft.com/office/drawing/2014/main" val="1685095649"/>
                    </a:ext>
                  </a:extLst>
                </a:gridCol>
                <a:gridCol w="1452391">
                  <a:extLst>
                    <a:ext uri="{9D8B030D-6E8A-4147-A177-3AD203B41FA5}">
                      <a16:colId xmlns:a16="http://schemas.microsoft.com/office/drawing/2014/main" val="1046208845"/>
                    </a:ext>
                  </a:extLst>
                </a:gridCol>
                <a:gridCol w="1088079">
                  <a:extLst>
                    <a:ext uri="{9D8B030D-6E8A-4147-A177-3AD203B41FA5}">
                      <a16:colId xmlns:a16="http://schemas.microsoft.com/office/drawing/2014/main" val="861099294"/>
                    </a:ext>
                  </a:extLst>
                </a:gridCol>
              </a:tblGrid>
              <a:tr h="496609">
                <a:tc rowSpan="2">
                  <a:txBody>
                    <a:bodyPr/>
                    <a:lstStyle/>
                    <a:p>
                      <a:pPr algn="ctr" fontAlgn="t"/>
                      <a:endParaRPr lang="el-GR" sz="15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l-G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ΣΥΝΟΛΟ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Φύλο 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Ηλικία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Κομματική Εγγύτητα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771097"/>
                  </a:ext>
                </a:extLst>
              </a:tr>
              <a:tr h="473059">
                <a:tc vMerge="1">
                  <a:txBody>
                    <a:bodyPr/>
                    <a:lstStyle/>
                    <a:p>
                      <a:pPr algn="l" fontAlgn="t"/>
                      <a:endParaRPr lang="el-GR" sz="12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17-34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35-54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55+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242889"/>
                  </a:ext>
                </a:extLst>
              </a:tr>
              <a:tr h="835629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Τ</a:t>
                      </a:r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ο κάνει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20</a:t>
                      </a: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22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18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12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20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28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56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23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379477"/>
                  </a:ext>
                </a:extLst>
              </a:tr>
              <a:tr h="835629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Δεν το κάνει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79</a:t>
                      </a: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77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80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86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79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72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44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92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77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309"/>
                  </a:ext>
                </a:extLst>
              </a:tr>
              <a:tr h="625885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Δ</a:t>
                      </a: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Ξ/Δ</a:t>
                      </a:r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Α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1%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0%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354034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id="{9797433C-D1EB-5FFD-A03A-7C2BF10254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669" y="2038820"/>
            <a:ext cx="349864" cy="349864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A793E34A-F014-4597-7417-85A46402E7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639" y="2071149"/>
            <a:ext cx="327928" cy="327928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6D209834-990F-25DD-E360-4ED3DA4DAC7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66" y="1765386"/>
            <a:ext cx="900681" cy="900118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656AD1F1-0496-4C4A-C07C-1EC6C7873B8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812" y="2038820"/>
            <a:ext cx="799690" cy="349864"/>
          </a:xfrm>
          <a:prstGeom prst="rect">
            <a:avLst/>
          </a:prstGeom>
        </p:spPr>
      </p:pic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6D3D2F41-142D-95D1-3A1F-04EA9355802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147" y="1835269"/>
            <a:ext cx="799689" cy="799689"/>
          </a:xfrm>
          <a:prstGeom prst="rect">
            <a:avLst/>
          </a:prstGeom>
        </p:spPr>
      </p:pic>
      <p:sp>
        <p:nvSpPr>
          <p:cNvPr id="3" name="Τίτλος 7">
            <a:extLst>
              <a:ext uri="{FF2B5EF4-FFF2-40B4-BE49-F238E27FC236}">
                <a16:creationId xmlns:a16="http://schemas.microsoft.com/office/drawing/2014/main" id="{FBB5FD86-6A75-70BF-FFC3-AA67E9D09DF8}"/>
              </a:ext>
            </a:extLst>
          </p:cNvPr>
          <p:cNvSpPr txBox="1">
            <a:spLocks/>
          </p:cNvSpPr>
          <p:nvPr/>
        </p:nvSpPr>
        <p:spPr>
          <a:xfrm>
            <a:off x="576357" y="81941"/>
            <a:ext cx="11500836" cy="76611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>
                <a:latin typeface="Century Gothic" pitchFamily="34" charset="0"/>
              </a:rPr>
              <a:t>Η ελληνική κυβέρνηση κάνει ή δεν κάνει το καλύτερο δυνατό για την αντιμετώπιση της ακρίβειας σε καταναλωτικά αγαθά και ενέργεια;</a:t>
            </a:r>
          </a:p>
        </p:txBody>
      </p:sp>
    </p:spTree>
    <p:extLst>
      <p:ext uri="{BB962C8B-B14F-4D97-AF65-F5344CB8AC3E}">
        <p14:creationId xmlns:p14="http://schemas.microsoft.com/office/powerpoint/2010/main" val="186093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576356" y="81941"/>
            <a:ext cx="11615643" cy="826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>
                <a:latin typeface="Century Gothic" pitchFamily="34" charset="0"/>
              </a:rPr>
              <a:t>Πως αντιμετωπίζει η ελληνική κυβέρνηση το κύμα ακρίβειας στη χώρα μας συγκριτικά με τις περισσότερες χώρες της Ευρώπης;</a:t>
            </a: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91344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5" name="Γράφημα 4">
            <a:extLst>
              <a:ext uri="{FF2B5EF4-FFF2-40B4-BE49-F238E27FC236}">
                <a16:creationId xmlns:a16="http://schemas.microsoft.com/office/drawing/2014/main" id="{E512688C-D28E-557F-FAB5-6060703634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0101760"/>
              </p:ext>
            </p:extLst>
          </p:nvPr>
        </p:nvGraphicFramePr>
        <p:xfrm>
          <a:off x="767408" y="1340768"/>
          <a:ext cx="103691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18894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191344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9" name="Πίνακας 2">
            <a:extLst>
              <a:ext uri="{FF2B5EF4-FFF2-40B4-BE49-F238E27FC236}">
                <a16:creationId xmlns:a16="http://schemas.microsoft.com/office/drawing/2014/main" id="{0391C5B0-F64E-5637-F24B-A1F3724CD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554989"/>
              </p:ext>
            </p:extLst>
          </p:nvPr>
        </p:nvGraphicFramePr>
        <p:xfrm>
          <a:off x="150723" y="1484784"/>
          <a:ext cx="11417886" cy="4176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0821">
                  <a:extLst>
                    <a:ext uri="{9D8B030D-6E8A-4147-A177-3AD203B41FA5}">
                      <a16:colId xmlns:a16="http://schemas.microsoft.com/office/drawing/2014/main" val="3104432126"/>
                    </a:ext>
                  </a:extLst>
                </a:gridCol>
                <a:gridCol w="872436">
                  <a:extLst>
                    <a:ext uri="{9D8B030D-6E8A-4147-A177-3AD203B41FA5}">
                      <a16:colId xmlns:a16="http://schemas.microsoft.com/office/drawing/2014/main" val="3121351264"/>
                    </a:ext>
                  </a:extLst>
                </a:gridCol>
                <a:gridCol w="1106075">
                  <a:extLst>
                    <a:ext uri="{9D8B030D-6E8A-4147-A177-3AD203B41FA5}">
                      <a16:colId xmlns:a16="http://schemas.microsoft.com/office/drawing/2014/main" val="442353887"/>
                    </a:ext>
                  </a:extLst>
                </a:gridCol>
                <a:gridCol w="962329">
                  <a:extLst>
                    <a:ext uri="{9D8B030D-6E8A-4147-A177-3AD203B41FA5}">
                      <a16:colId xmlns:a16="http://schemas.microsoft.com/office/drawing/2014/main" val="688364387"/>
                    </a:ext>
                  </a:extLst>
                </a:gridCol>
                <a:gridCol w="962329">
                  <a:extLst>
                    <a:ext uri="{9D8B030D-6E8A-4147-A177-3AD203B41FA5}">
                      <a16:colId xmlns:a16="http://schemas.microsoft.com/office/drawing/2014/main" val="405870671"/>
                    </a:ext>
                  </a:extLst>
                </a:gridCol>
                <a:gridCol w="962329">
                  <a:extLst>
                    <a:ext uri="{9D8B030D-6E8A-4147-A177-3AD203B41FA5}">
                      <a16:colId xmlns:a16="http://schemas.microsoft.com/office/drawing/2014/main" val="1481454645"/>
                    </a:ext>
                  </a:extLst>
                </a:gridCol>
                <a:gridCol w="962329">
                  <a:extLst>
                    <a:ext uri="{9D8B030D-6E8A-4147-A177-3AD203B41FA5}">
                      <a16:colId xmlns:a16="http://schemas.microsoft.com/office/drawing/2014/main" val="2403613323"/>
                    </a:ext>
                  </a:extLst>
                </a:gridCol>
                <a:gridCol w="1208768">
                  <a:extLst>
                    <a:ext uri="{9D8B030D-6E8A-4147-A177-3AD203B41FA5}">
                      <a16:colId xmlns:a16="http://schemas.microsoft.com/office/drawing/2014/main" val="1685095649"/>
                    </a:ext>
                  </a:extLst>
                </a:gridCol>
                <a:gridCol w="1452391">
                  <a:extLst>
                    <a:ext uri="{9D8B030D-6E8A-4147-A177-3AD203B41FA5}">
                      <a16:colId xmlns:a16="http://schemas.microsoft.com/office/drawing/2014/main" val="1046208845"/>
                    </a:ext>
                  </a:extLst>
                </a:gridCol>
                <a:gridCol w="1088079">
                  <a:extLst>
                    <a:ext uri="{9D8B030D-6E8A-4147-A177-3AD203B41FA5}">
                      <a16:colId xmlns:a16="http://schemas.microsoft.com/office/drawing/2014/main" val="861099294"/>
                    </a:ext>
                  </a:extLst>
                </a:gridCol>
              </a:tblGrid>
              <a:tr h="505570">
                <a:tc rowSpan="2">
                  <a:txBody>
                    <a:bodyPr/>
                    <a:lstStyle/>
                    <a:p>
                      <a:pPr algn="ctr" fontAlgn="t"/>
                      <a:endParaRPr lang="el-GR" sz="15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l-GR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ΣΥΝΟΛΟ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Φύλο 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Ηλικία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Κομματική Εγγύτητα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11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993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771097"/>
                  </a:ext>
                </a:extLst>
              </a:tr>
              <a:tr h="481595">
                <a:tc vMerge="1">
                  <a:txBody>
                    <a:bodyPr/>
                    <a:lstStyle/>
                    <a:p>
                      <a:pPr algn="l" fontAlgn="t"/>
                      <a:endParaRPr lang="el-GR" sz="12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17-34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35-54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55+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l-GR" sz="14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242889"/>
                  </a:ext>
                </a:extLst>
              </a:tr>
              <a:tr h="85070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Καλύτερα από τις περισσότερες χώρες της Ευρώπης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dirty="0"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dirty="0"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12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23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0%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1379477"/>
                  </a:ext>
                </a:extLst>
              </a:tr>
              <a:tr h="85070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Century Gothic" panose="020B0502020202020204" pitchFamily="34" charset="0"/>
                        </a:rPr>
                        <a:t>Το ίδιο, όπως και οι περισσότερες χώρες της Ευρώπης</a:t>
                      </a:r>
                      <a:endParaRPr lang="en-US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28%</a:t>
                      </a:r>
                      <a:endParaRPr lang="en-US" sz="1800" b="1" dirty="0"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dirty="0">
                          <a:latin typeface="Century Gothic" panose="020B0502020202020204" pitchFamily="34" charset="0"/>
                        </a:rPr>
                        <a:t>29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dirty="0">
                          <a:latin typeface="Century Gothic" panose="020B0502020202020204" pitchFamily="34" charset="0"/>
                        </a:rPr>
                        <a:t>26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26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31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39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14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26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9735418"/>
                  </a:ext>
                </a:extLst>
              </a:tr>
              <a:tr h="850707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>
                          <a:latin typeface="Century Gothic" panose="020B0502020202020204" pitchFamily="34" charset="0"/>
                        </a:rPr>
                        <a:t>Χειρότερα από τις περισσότερες χώρες της Ευρώπης</a:t>
                      </a:r>
                      <a:endParaRPr lang="en-US" sz="14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59</a:t>
                      </a:r>
                      <a:r>
                        <a:rPr lang="en-US" sz="1800" b="1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dirty="0">
                          <a:latin typeface="Century Gothic" panose="020B0502020202020204" pitchFamily="34" charset="0"/>
                        </a:rPr>
                        <a:t>60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dirty="0">
                          <a:latin typeface="Century Gothic" panose="020B0502020202020204" pitchFamily="34" charset="0"/>
                        </a:rPr>
                        <a:t>58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61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56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60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86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61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309"/>
                  </a:ext>
                </a:extLst>
              </a:tr>
              <a:tr h="637179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ΔΞ / ΔΑ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800" b="1" dirty="0">
                          <a:latin typeface="Century Gothic" panose="020B0502020202020204" pitchFamily="34" charset="0"/>
                        </a:rPr>
                        <a:t>6%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dirty="0"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n-US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13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0%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354034"/>
                  </a:ext>
                </a:extLst>
              </a:tr>
            </a:tbl>
          </a:graphicData>
        </a:graphic>
      </p:graphicFrame>
      <p:pic>
        <p:nvPicPr>
          <p:cNvPr id="4" name="Εικόνα 3">
            <a:extLst>
              <a:ext uri="{FF2B5EF4-FFF2-40B4-BE49-F238E27FC236}">
                <a16:creationId xmlns:a16="http://schemas.microsoft.com/office/drawing/2014/main" id="{9797433C-D1EB-5FFD-A03A-7C2BF10254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991" y="2061389"/>
            <a:ext cx="349864" cy="349864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A793E34A-F014-4597-7417-85A46402E7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947" y="2061389"/>
            <a:ext cx="327928" cy="327928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6D209834-990F-25DD-E360-4ED3DA4DAC7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66" y="1762407"/>
            <a:ext cx="948421" cy="947829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656AD1F1-0496-4C4A-C07C-1EC6C7873B8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944" y="2023685"/>
            <a:ext cx="799690" cy="349864"/>
          </a:xfrm>
          <a:prstGeom prst="rect">
            <a:avLst/>
          </a:prstGeom>
        </p:spPr>
      </p:pic>
      <p:pic>
        <p:nvPicPr>
          <p:cNvPr id="16" name="Εικόνα 15">
            <a:extLst>
              <a:ext uri="{FF2B5EF4-FFF2-40B4-BE49-F238E27FC236}">
                <a16:creationId xmlns:a16="http://schemas.microsoft.com/office/drawing/2014/main" id="{6D3D2F41-142D-95D1-3A1F-04EA9355802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923" y="1861876"/>
            <a:ext cx="748892" cy="748892"/>
          </a:xfrm>
          <a:prstGeom prst="rect">
            <a:avLst/>
          </a:prstGeom>
        </p:spPr>
      </p:pic>
      <p:sp>
        <p:nvSpPr>
          <p:cNvPr id="3" name="Τίτλος 7">
            <a:extLst>
              <a:ext uri="{FF2B5EF4-FFF2-40B4-BE49-F238E27FC236}">
                <a16:creationId xmlns:a16="http://schemas.microsoft.com/office/drawing/2014/main" id="{35AD300C-91A3-9561-38BF-1A648C90E3DE}"/>
              </a:ext>
            </a:extLst>
          </p:cNvPr>
          <p:cNvSpPr txBox="1">
            <a:spLocks/>
          </p:cNvSpPr>
          <p:nvPr/>
        </p:nvSpPr>
        <p:spPr>
          <a:xfrm>
            <a:off x="576356" y="81941"/>
            <a:ext cx="11615643" cy="8267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b="1" dirty="0">
                <a:latin typeface="Century Gothic" pitchFamily="34" charset="0"/>
              </a:rPr>
              <a:t>Πως αντιμετωπίζει η ελληνική κυβέρνηση το κύμα ακρίβειας στη χώρα μας συγκριτικά με τις περισσότερες χώρες της Ευρώπης;</a:t>
            </a:r>
          </a:p>
        </p:txBody>
      </p:sp>
    </p:spTree>
    <p:extLst>
      <p:ext uri="{BB962C8B-B14F-4D97-AF65-F5344CB8AC3E}">
        <p14:creationId xmlns:p14="http://schemas.microsoft.com/office/powerpoint/2010/main" val="4257544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Ομάδα 13"/>
          <p:cNvGrpSpPr/>
          <p:nvPr/>
        </p:nvGrpSpPr>
        <p:grpSpPr>
          <a:xfrm>
            <a:off x="5364831" y="6280058"/>
            <a:ext cx="1462339" cy="261610"/>
            <a:chOff x="2684658" y="6171883"/>
            <a:chExt cx="1462339" cy="261610"/>
          </a:xfrm>
        </p:grpSpPr>
        <p:sp>
          <p:nvSpPr>
            <p:cNvPr id="15" name="TextBox 14"/>
            <p:cNvSpPr txBox="1"/>
            <p:nvPr/>
          </p:nvSpPr>
          <p:spPr>
            <a:xfrm>
              <a:off x="2878864" y="6171883"/>
              <a:ext cx="12681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b="1" dirty="0">
                  <a:latin typeface="Century Gothic" panose="020B0502020202020204" pitchFamily="34" charset="0"/>
                </a:rPr>
                <a:t>Prorata 20</a:t>
              </a:r>
              <a:r>
                <a:rPr lang="el-GR" sz="1100" b="1" dirty="0">
                  <a:latin typeface="Century Gothic" panose="020B0502020202020204" pitchFamily="34" charset="0"/>
                </a:rPr>
                <a:t>22</a:t>
              </a:r>
            </a:p>
          </p:txBody>
        </p:sp>
        <p:pic>
          <p:nvPicPr>
            <p:cNvPr id="16" name="Εικόνα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4658" y="6182422"/>
              <a:ext cx="245722" cy="245722"/>
            </a:xfrm>
            <a:prstGeom prst="rect">
              <a:avLst/>
            </a:prstGeom>
          </p:spPr>
        </p:pic>
      </p:grpSp>
      <p:pic>
        <p:nvPicPr>
          <p:cNvPr id="6" name="Εικόνα 5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59737829-F075-4563-B70A-2C8BA404E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19" y="2905260"/>
            <a:ext cx="4173163" cy="104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004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16278</TotalTime>
  <Words>455</Words>
  <Application>Microsoft Office PowerPoint</Application>
  <PresentationFormat>Widescreen</PresentationFormat>
  <Paragraphs>117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Θέμα του Office</vt:lpstr>
      <vt:lpstr>PowerPoint Presentation</vt:lpstr>
      <vt:lpstr> η ταυτότητα της έρευνας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Office02</dc:creator>
  <cp:lastModifiedBy>Angelos Seriatos</cp:lastModifiedBy>
  <cp:revision>498</cp:revision>
  <dcterms:created xsi:type="dcterms:W3CDTF">2018-09-18T11:13:14Z</dcterms:created>
  <dcterms:modified xsi:type="dcterms:W3CDTF">2022-10-07T09:21:42Z</dcterms:modified>
</cp:coreProperties>
</file>